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3"/>
  </p:notesMasterIdLst>
  <p:sldIdLst>
    <p:sldId id="256" r:id="rId2"/>
    <p:sldId id="276" r:id="rId3"/>
    <p:sldId id="277" r:id="rId4"/>
    <p:sldId id="282" r:id="rId5"/>
    <p:sldId id="283" r:id="rId6"/>
    <p:sldId id="257" r:id="rId7"/>
    <p:sldId id="258" r:id="rId8"/>
    <p:sldId id="269" r:id="rId9"/>
    <p:sldId id="270" r:id="rId10"/>
    <p:sldId id="271" r:id="rId11"/>
    <p:sldId id="272" r:id="rId12"/>
    <p:sldId id="260" r:id="rId13"/>
    <p:sldId id="262" r:id="rId14"/>
    <p:sldId id="280" r:id="rId15"/>
    <p:sldId id="264" r:id="rId16"/>
    <p:sldId id="265" r:id="rId17"/>
    <p:sldId id="266" r:id="rId18"/>
    <p:sldId id="267" r:id="rId19"/>
    <p:sldId id="268" r:id="rId20"/>
    <p:sldId id="279" r:id="rId21"/>
    <p:sldId id="28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sz="54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941F"/>
    <a:srgbClr val="8ED016"/>
    <a:srgbClr val="6C9F11"/>
    <a:srgbClr val="5F8B0F"/>
    <a:srgbClr val="FB5F09"/>
    <a:srgbClr val="D4A806"/>
    <a:srgbClr val="F62A08"/>
    <a:srgbClr val="07A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 autoAdjust="0"/>
  </p:normalViewPr>
  <p:slideViewPr>
    <p:cSldViewPr>
      <p:cViewPr varScale="1">
        <p:scale>
          <a:sx n="44" d="100"/>
          <a:sy n="44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160840D-E946-4BCF-9174-16F5FFD10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77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kumimoji="0" lang="en-US"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kumimoji="0" lang="en-US"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E4DF4-CDA4-41D5-9AC6-47B2E6752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00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724E-B212-454B-BDA4-D604B3E38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2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A7F97-AC6E-41F6-995D-DC596CB37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0A5C8-5ECC-4E2F-A90A-769A12315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kumimoji="0" lang="en-US"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kumimoji="0" lang="en-US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0438-D408-42AB-AED5-630381D28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58F3-AE9E-42F0-B937-CF9816993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E452-93DF-480A-B674-99245E035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6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5068-B277-4A4D-A90B-5A8F29836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1504-ED73-4EE0-BE4E-8B1E91BD6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3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74DB-E20C-4A02-86B0-C37E6B4C2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D2FB-BEF2-4AB4-8F44-4BF25DF0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kumimoji="0" lang="en-US"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kumimoji="0" lang="en-US"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EE5BD88-7AAC-4303-B525-A2EDC9216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696" r:id="rId2"/>
    <p:sldLayoutId id="2147483703" r:id="rId3"/>
    <p:sldLayoutId id="2147483697" r:id="rId4"/>
    <p:sldLayoutId id="2147483704" r:id="rId5"/>
    <p:sldLayoutId id="2147483698" r:id="rId6"/>
    <p:sldLayoutId id="2147483699" r:id="rId7"/>
    <p:sldLayoutId id="2147483705" r:id="rId8"/>
    <p:sldLayoutId id="2147483706" r:id="rId9"/>
    <p:sldLayoutId id="2147483700" r:id="rId10"/>
    <p:sldLayoutId id="214748370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132856"/>
            <a:ext cx="7772400" cy="4439394"/>
          </a:xfrm>
          <a:effectLst>
            <a:outerShdw dist="35921" dir="2700000" algn="ctr" rotWithShape="0">
              <a:schemeClr val="hlink"/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Чтение чертежа детали</a:t>
            </a:r>
            <a:b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-171450"/>
            <a:ext cx="6400800" cy="792138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ГБПОУ ВО «БСХТ»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5157192"/>
            <a:ext cx="374441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Автор: Труфанова Валентина Николаевна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Прочитайте основную надпись:</a:t>
            </a:r>
            <a:br>
              <a:rPr lang="ru-RU" sz="4000"/>
            </a:br>
            <a:r>
              <a:rPr lang="ru-RU" sz="2400"/>
              <a:t>Укажите массу детали</a:t>
            </a:r>
            <a:endParaRPr lang="en-US" sz="4000"/>
          </a:p>
        </p:txBody>
      </p:sp>
      <p:sp>
        <p:nvSpPr>
          <p:cNvPr id="15363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25610" name="Picture 10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991100" y="5589588"/>
            <a:ext cx="4152900" cy="1193800"/>
          </a:xfrm>
          <a:prstGeom prst="rect">
            <a:avLst/>
          </a:prstGeom>
          <a:solidFill>
            <a:srgbClr val="1E11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8262938" y="4365625"/>
            <a:ext cx="485775" cy="758825"/>
          </a:xfrm>
          <a:prstGeom prst="downArrow">
            <a:avLst>
              <a:gd name="adj1" fmla="val 50000"/>
              <a:gd name="adj2" fmla="val 39052"/>
            </a:avLst>
          </a:prstGeom>
          <a:solidFill>
            <a:srgbClr val="F270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8316913" y="5949950"/>
            <a:ext cx="431800" cy="431800"/>
          </a:xfrm>
          <a:prstGeom prst="rect">
            <a:avLst/>
          </a:prstGeom>
          <a:solidFill>
            <a:srgbClr val="D15009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1803 L 0.00486 0.1151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  <p:bldP spid="25612" grpId="1" animBg="1"/>
      <p:bldP spid="256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Прочитайте основную надпись:</a:t>
            </a:r>
            <a:br>
              <a:rPr lang="ru-RU" sz="4000"/>
            </a:br>
            <a:r>
              <a:rPr lang="ru-RU" sz="2400"/>
              <a:t>Прочитайте масштаб</a:t>
            </a:r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30" name="Picture 6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991100" y="5589588"/>
            <a:ext cx="4152900" cy="1193800"/>
          </a:xfrm>
          <a:prstGeom prst="rect">
            <a:avLst/>
          </a:prstGeom>
          <a:solidFill>
            <a:srgbClr val="1E11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8623300" y="4365625"/>
            <a:ext cx="485775" cy="758825"/>
          </a:xfrm>
          <a:prstGeom prst="downArrow">
            <a:avLst>
              <a:gd name="adj1" fmla="val 50000"/>
              <a:gd name="adj2" fmla="val 39052"/>
            </a:avLst>
          </a:prstGeom>
          <a:solidFill>
            <a:srgbClr val="F270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8712200" y="5949950"/>
            <a:ext cx="431800" cy="431800"/>
          </a:xfrm>
          <a:prstGeom prst="rect">
            <a:avLst/>
          </a:prstGeom>
          <a:solidFill>
            <a:srgbClr val="D15009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1803 L 0.00486 0.1151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2" grpId="1" animBg="1"/>
      <p:bldP spid="266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268760"/>
            <a:ext cx="876185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991100" y="5589588"/>
            <a:ext cx="4152900" cy="119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E11C5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467600" cy="1052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/>
              <a:t>Поясните изображения, имеющиеся на чертеже</a:t>
            </a:r>
            <a:endParaRPr sz="2800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971550" y="23495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270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427538" y="184467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270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913470" y="1841781"/>
            <a:ext cx="1295400" cy="4083050"/>
          </a:xfrm>
          <a:prstGeom prst="rect">
            <a:avLst/>
          </a:prstGeom>
          <a:solidFill>
            <a:srgbClr val="679810">
              <a:alpha val="7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3132138" y="4868863"/>
            <a:ext cx="503237" cy="10810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3132138" y="1844675"/>
            <a:ext cx="503237" cy="10810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4067175" y="3284538"/>
            <a:ext cx="1131888" cy="1223962"/>
          </a:xfrm>
          <a:prstGeom prst="ellipse">
            <a:avLst/>
          </a:prstGeom>
          <a:solidFill>
            <a:srgbClr val="679810">
              <a:alpha val="7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flipV="1">
            <a:off x="4427538" y="4437063"/>
            <a:ext cx="431800" cy="142875"/>
          </a:xfrm>
          <a:prstGeom prst="rect">
            <a:avLst/>
          </a:prstGeom>
          <a:solidFill>
            <a:srgbClr val="679810">
              <a:alpha val="7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5434E-6 L 0.04114 -0.0039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17919E-6 L -0.00295 0.0758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4" grpId="1" animBg="1"/>
      <p:bldP spid="14345" grpId="0" animBg="1"/>
      <p:bldP spid="14345" grpId="1" animBg="1"/>
      <p:bldP spid="14346" grpId="0" animBg="1"/>
      <p:bldP spid="14346" grpId="1" animBg="1"/>
      <p:bldP spid="14349" grpId="0" animBg="1"/>
      <p:bldP spid="14349" grpId="1" animBg="1"/>
      <p:bldP spid="143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900113" y="0"/>
            <a:ext cx="74676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kumimoji="0" lang="ru-RU" sz="2800">
                <a:solidFill>
                  <a:schemeClr val="tx2"/>
                </a:solidFill>
                <a:latin typeface="Arial" charset="0"/>
              </a:rPr>
              <a:t>Укажите габаритные размеры</a:t>
            </a:r>
            <a:br>
              <a:rPr kumimoji="0" lang="ru-RU" sz="2800">
                <a:solidFill>
                  <a:schemeClr val="tx2"/>
                </a:solidFill>
                <a:latin typeface="Arial" charset="0"/>
              </a:rPr>
            </a:br>
            <a:endParaRPr kumimoji="0" lang="en-US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436" name="Rectangle 14"/>
          <p:cNvSpPr>
            <a:spLocks noChangeArrowheads="1"/>
          </p:cNvSpPr>
          <p:nvPr/>
        </p:nvSpPr>
        <p:spPr bwMode="auto">
          <a:xfrm flipH="1">
            <a:off x="3924300" y="6308725"/>
            <a:ext cx="215900" cy="2159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1258888" y="3644900"/>
            <a:ext cx="792162" cy="792163"/>
          </a:xfrm>
          <a:prstGeom prst="star16">
            <a:avLst>
              <a:gd name="adj" fmla="val 37500"/>
            </a:avLst>
          </a:prstGeom>
          <a:solidFill>
            <a:srgbClr val="FB5F09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2700338" y="6208713"/>
            <a:ext cx="719137" cy="649287"/>
          </a:xfrm>
          <a:prstGeom prst="star16">
            <a:avLst>
              <a:gd name="adj" fmla="val 37500"/>
            </a:avLst>
          </a:prstGeom>
          <a:solidFill>
            <a:srgbClr val="D15009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animBg="1"/>
      <p:bldP spid="16402" grpId="1" animBg="1"/>
      <p:bldP spid="16403" grpId="0" animBg="1"/>
      <p:bldP spid="1640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/>
              <a:t>Опишите форму детали по элементам с указанием их размеров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pic>
        <p:nvPicPr>
          <p:cNvPr id="50179" name="Picture 3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132138" y="2924175"/>
            <a:ext cx="503237" cy="1944688"/>
          </a:xfrm>
          <a:prstGeom prst="rect">
            <a:avLst/>
          </a:prstGeom>
          <a:solidFill>
            <a:srgbClr val="F2700E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339975" y="1844675"/>
            <a:ext cx="792163" cy="4103688"/>
          </a:xfrm>
          <a:prstGeom prst="rect">
            <a:avLst/>
          </a:prstGeom>
          <a:solidFill>
            <a:srgbClr val="555BAD">
              <a:alpha val="79999"/>
            </a:srgbClr>
          </a:solidFill>
          <a:ln w="9525">
            <a:solidFill>
              <a:srgbClr val="555BAD">
                <a:alpha val="78038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427538" y="4437063"/>
            <a:ext cx="431800" cy="214312"/>
          </a:xfrm>
          <a:prstGeom prst="rect">
            <a:avLst/>
          </a:prstGeom>
          <a:solidFill>
            <a:srgbClr val="F31116">
              <a:alpha val="7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339975" y="3375025"/>
            <a:ext cx="719138" cy="1152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59113" y="3375025"/>
            <a:ext cx="576262" cy="1152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339975" y="3357563"/>
            <a:ext cx="1295400" cy="1079500"/>
          </a:xfrm>
          <a:prstGeom prst="rect">
            <a:avLst/>
          </a:prstGeom>
          <a:solidFill>
            <a:srgbClr val="FFCC00">
              <a:alpha val="7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2339975" y="5734050"/>
            <a:ext cx="792163" cy="215900"/>
          </a:xfrm>
          <a:prstGeom prst="rect">
            <a:avLst/>
          </a:prstGeom>
          <a:solidFill>
            <a:srgbClr val="679810">
              <a:alpha val="7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339975" y="1844675"/>
            <a:ext cx="792163" cy="217488"/>
          </a:xfrm>
          <a:prstGeom prst="rect">
            <a:avLst/>
          </a:prstGeom>
          <a:solidFill>
            <a:srgbClr val="679810">
              <a:alpha val="8117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339975" y="4437063"/>
            <a:ext cx="1295400" cy="144462"/>
          </a:xfrm>
          <a:prstGeom prst="rect">
            <a:avLst/>
          </a:prstGeom>
          <a:solidFill>
            <a:srgbClr val="F31116">
              <a:alpha val="7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5" grpId="0" animBg="1"/>
      <p:bldP spid="50186" grpId="0" animBg="1"/>
      <p:bldP spid="50187" grpId="0" animBg="1"/>
      <p:bldP spid="501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772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/>
              <a:t>Укажите наиболее точные размеры и способы достижения точности</a:t>
            </a:r>
            <a:endParaRPr lang="en-US" sz="2400"/>
          </a:p>
        </p:txBody>
      </p:sp>
      <p:pic>
        <p:nvPicPr>
          <p:cNvPr id="18436" name="Picture 4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08050"/>
            <a:ext cx="8305800" cy="5715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4284663" y="4149725"/>
            <a:ext cx="647700" cy="1071563"/>
          </a:xfrm>
          <a:prstGeom prst="diamond">
            <a:avLst/>
          </a:prstGeom>
          <a:solidFill>
            <a:srgbClr val="FF330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403350" y="3284538"/>
            <a:ext cx="647700" cy="1071562"/>
          </a:xfrm>
          <a:prstGeom prst="diamond">
            <a:avLst/>
          </a:prstGeom>
          <a:solidFill>
            <a:srgbClr val="FF330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5219700" y="3141663"/>
            <a:ext cx="647700" cy="1071562"/>
          </a:xfrm>
          <a:prstGeom prst="diamond">
            <a:avLst/>
          </a:prstGeom>
          <a:solidFill>
            <a:srgbClr val="FF330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 animBg="1"/>
      <p:bldP spid="18450" grpId="0" animBg="1"/>
      <p:bldP spid="184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01000" cy="228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/>
              <a:t>Поясните допуски формы,расположения и суммарные допуски,имеющиеся на чертеже</a:t>
            </a:r>
            <a:endParaRPr lang="en-US" sz="2400"/>
          </a:p>
        </p:txBody>
      </p:sp>
      <p:pic>
        <p:nvPicPr>
          <p:cNvPr id="19460" name="Picture 4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700338" y="1341438"/>
            <a:ext cx="863600" cy="287337"/>
          </a:xfrm>
          <a:prstGeom prst="rect">
            <a:avLst/>
          </a:prstGeom>
          <a:solidFill>
            <a:srgbClr val="1E1EAA">
              <a:alpha val="8392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003800" y="4724400"/>
            <a:ext cx="936625" cy="360363"/>
          </a:xfrm>
          <a:prstGeom prst="rect">
            <a:avLst/>
          </a:prstGeom>
          <a:solidFill>
            <a:srgbClr val="1C941F">
              <a:alpha val="8392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403350" y="6237288"/>
            <a:ext cx="792163" cy="287337"/>
          </a:xfrm>
          <a:prstGeom prst="rect">
            <a:avLst/>
          </a:prstGeom>
          <a:solidFill>
            <a:srgbClr val="1E1EAA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835150" y="2708275"/>
            <a:ext cx="360363" cy="360363"/>
          </a:xfrm>
          <a:prstGeom prst="rect">
            <a:avLst/>
          </a:prstGeom>
          <a:solidFill>
            <a:srgbClr val="F31116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6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1" grpId="1" animBg="1"/>
      <p:bldP spid="19462" grpId="0" animBg="1"/>
      <p:bldP spid="19462" grpId="1" animBg="1"/>
      <p:bldP spid="19463" grpId="0" animBg="1"/>
      <p:bldP spid="19463" grpId="1" animBg="1"/>
      <p:bldP spid="19464" grpId="0" animBg="1"/>
      <p:bldP spid="1946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772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/>
              <a:t>Поясните знаки шероховатости, указанные на отдельных поверхностях</a:t>
            </a:r>
            <a:endParaRPr lang="en-US" sz="2400"/>
          </a:p>
        </p:txBody>
      </p:sp>
      <p:pic>
        <p:nvPicPr>
          <p:cNvPr id="20484" name="Picture 4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solidFill>
            <a:schemeClr val="accent2">
              <a:alpha val="63136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AutoShape 5"/>
          <p:cNvSpPr>
            <a:spLocks noChangeArrowheads="1"/>
          </p:cNvSpPr>
          <p:nvPr/>
        </p:nvSpPr>
        <p:spPr bwMode="auto">
          <a:xfrm rot="3553937" flipH="1">
            <a:off x="3653631" y="1683544"/>
            <a:ext cx="566738" cy="457200"/>
          </a:xfrm>
          <a:prstGeom prst="triangle">
            <a:avLst>
              <a:gd name="adj" fmla="val 53120"/>
            </a:avLst>
          </a:prstGeom>
          <a:solidFill>
            <a:srgbClr val="07A90B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 rot="3553937" flipH="1">
            <a:off x="1780381" y="1467644"/>
            <a:ext cx="566738" cy="457200"/>
          </a:xfrm>
          <a:prstGeom prst="triangle">
            <a:avLst>
              <a:gd name="adj" fmla="val 53120"/>
            </a:avLst>
          </a:prstGeom>
          <a:solidFill>
            <a:srgbClr val="07A90B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 rot="3604866" flipH="1">
            <a:off x="3240882" y="1593056"/>
            <a:ext cx="500062" cy="428625"/>
          </a:xfrm>
          <a:prstGeom prst="triangle">
            <a:avLst>
              <a:gd name="adj" fmla="val 53120"/>
            </a:avLst>
          </a:prstGeom>
          <a:solidFill>
            <a:srgbClr val="07A90B">
              <a:alpha val="83136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9097962" flipH="1">
            <a:off x="4356100" y="5589588"/>
            <a:ext cx="566738" cy="457200"/>
          </a:xfrm>
          <a:prstGeom prst="triangle">
            <a:avLst>
              <a:gd name="adj" fmla="val 53120"/>
            </a:avLst>
          </a:prstGeom>
          <a:solidFill>
            <a:srgbClr val="07A90B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 rot="5439743" flipH="1">
            <a:off x="4517231" y="4996657"/>
            <a:ext cx="566737" cy="457200"/>
          </a:xfrm>
          <a:prstGeom prst="triangle">
            <a:avLst>
              <a:gd name="adj" fmla="val 53120"/>
            </a:avLst>
          </a:prstGeom>
          <a:solidFill>
            <a:srgbClr val="07A90B">
              <a:alpha val="81175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 rot="27470" flipH="1">
            <a:off x="1908175" y="3141663"/>
            <a:ext cx="566738" cy="457200"/>
          </a:xfrm>
          <a:prstGeom prst="triangle">
            <a:avLst>
              <a:gd name="adj" fmla="val 53120"/>
            </a:avLst>
          </a:prstGeom>
          <a:solidFill>
            <a:srgbClr val="07A90B">
              <a:alpha val="8196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/>
              <a:t>Поясните параметр шероховатости,помещенный в правом верхнем углу чертежа</a:t>
            </a:r>
            <a:endParaRPr lang="en-US" sz="2400"/>
          </a:p>
        </p:txBody>
      </p:sp>
      <p:pic>
        <p:nvPicPr>
          <p:cNvPr id="21508" name="Picture 4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5"/>
          <p:cNvSpPr>
            <a:spLocks noChangeArrowheads="1"/>
          </p:cNvSpPr>
          <p:nvPr/>
        </p:nvSpPr>
        <p:spPr bwMode="auto">
          <a:xfrm rot="3597518">
            <a:off x="8273256" y="1162844"/>
            <a:ext cx="574675" cy="503238"/>
          </a:xfrm>
          <a:prstGeom prst="triangle">
            <a:avLst>
              <a:gd name="adj" fmla="val 50000"/>
            </a:avLst>
          </a:prstGeom>
          <a:solidFill>
            <a:srgbClr val="F62A08">
              <a:alpha val="7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3597518">
            <a:off x="8590756" y="1245394"/>
            <a:ext cx="601663" cy="504825"/>
          </a:xfrm>
          <a:prstGeom prst="triangle">
            <a:avLst>
              <a:gd name="adj" fmla="val 50000"/>
            </a:avLst>
          </a:prstGeom>
          <a:solidFill>
            <a:srgbClr val="F62A08">
              <a:alpha val="7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09" grpId="1" animBg="1"/>
      <p:bldP spid="21510" grpId="0" animBg="1"/>
      <p:bldP spid="215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6962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/>
              <a:t>Прочитайте технические требования</a:t>
            </a:r>
            <a:endParaRPr lang="en-US" sz="2400"/>
          </a:p>
        </p:txBody>
      </p:sp>
      <p:pic>
        <p:nvPicPr>
          <p:cNvPr id="22532" name="Picture 4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11863" y="4652963"/>
            <a:ext cx="2881312" cy="769937"/>
          </a:xfrm>
          <a:prstGeom prst="rect">
            <a:avLst/>
          </a:prstGeom>
          <a:solidFill>
            <a:srgbClr val="07A90B">
              <a:alpha val="7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940425" y="1916113"/>
            <a:ext cx="3203575" cy="1995487"/>
          </a:xfrm>
          <a:prstGeom prst="rect">
            <a:avLst/>
          </a:prstGeom>
          <a:solidFill>
            <a:srgbClr val="F62A08">
              <a:alpha val="7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3" grpId="1" animBg="1"/>
      <p:bldP spid="22534" grpId="0" animBg="1"/>
      <p:bldP spid="225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050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«</a:t>
            </a:r>
            <a:r>
              <a:rPr lang="ru-RU" sz="4000" i="1"/>
              <a:t>Чертеж - язык техники»</a:t>
            </a:r>
            <a:br>
              <a:rPr lang="ru-RU" sz="4000" i="1"/>
            </a:br>
            <a:r>
              <a:rPr lang="ru-RU" sz="4000" i="1"/>
              <a:t/>
            </a:r>
            <a:br>
              <a:rPr lang="ru-RU" sz="4000" i="1"/>
            </a:br>
            <a:r>
              <a:rPr lang="ru-RU" sz="2400"/>
              <a:t>Крылатое выражение профессионалов</a:t>
            </a:r>
            <a:endParaRPr lang="ru-RU" sz="4000"/>
          </a:p>
        </p:txBody>
      </p:sp>
      <p:pic>
        <p:nvPicPr>
          <p:cNvPr id="38916" name="Picture 4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292600"/>
            <a:ext cx="244951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Список литературы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err="1" smtClean="0"/>
              <a:t>А.М.Бродский</a:t>
            </a:r>
            <a:r>
              <a:rPr lang="ru-RU" dirty="0" smtClean="0"/>
              <a:t> </a:t>
            </a:r>
            <a:r>
              <a:rPr lang="ru-RU" dirty="0"/>
              <a:t>Инженерная графика (металлообработка);М.ИРПО; «Академия»,</a:t>
            </a:r>
            <a:r>
              <a:rPr lang="ru-RU" dirty="0" smtClean="0"/>
              <a:t>2013г</a:t>
            </a:r>
            <a:r>
              <a:rPr lang="ru-RU" dirty="0"/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err="1"/>
              <a:t>С.К.Боголюбов</a:t>
            </a:r>
            <a:r>
              <a:rPr lang="ru-RU" dirty="0"/>
              <a:t> Черчение; «Академия»,2013г. </a:t>
            </a:r>
            <a:endParaRPr lang="ru-RU" dirty="0" smtClean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err="1"/>
              <a:t>И.С.Вышнепольский</a:t>
            </a:r>
            <a:r>
              <a:rPr lang="ru-RU"/>
              <a:t> Черчение для техникумов; М.:ООО «Издательство Астрель»,</a:t>
            </a:r>
            <a:r>
              <a:rPr lang="ru-RU" smtClean="0"/>
              <a:t>2009г</a:t>
            </a:r>
            <a:r>
              <a:rPr lang="ru-RU"/>
              <a:t>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2349500"/>
            <a:ext cx="7772400" cy="1143000"/>
          </a:xfrm>
        </p:spPr>
        <p:txBody>
          <a:bodyPr/>
          <a:lstStyle/>
          <a:p>
            <a:pPr algn="ctr"/>
            <a:r>
              <a:rPr lang="ru-RU" sz="5400" smtClean="0"/>
              <a:t>Благодарю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268760"/>
            <a:ext cx="7772400" cy="4546253"/>
          </a:xfrm>
        </p:spPr>
        <p:txBody>
          <a:bodyPr/>
          <a:lstStyle/>
          <a:p>
            <a:endParaRPr lang="ru-RU" sz="2800" dirty="0"/>
          </a:p>
          <a:p>
            <a:pPr marL="36512" indent="0">
              <a:buNone/>
            </a:pPr>
            <a:r>
              <a:rPr lang="ru-RU" sz="2800" b="1" dirty="0"/>
              <a:t> </a:t>
            </a:r>
            <a:r>
              <a:rPr lang="ru-RU" sz="2800" b="1" dirty="0" smtClean="0"/>
              <a:t>«</a:t>
            </a:r>
            <a:r>
              <a:rPr lang="ru-RU" sz="2800" b="1" dirty="0"/>
              <a:t>Дайте мне место, где бы я мог стоять, и я подниму Землю» (Архимед</a:t>
            </a:r>
            <a:r>
              <a:rPr lang="ru-RU" sz="2800" b="1" dirty="0" smtClean="0"/>
              <a:t>)</a:t>
            </a:r>
          </a:p>
          <a:p>
            <a:pPr marL="36512" indent="0">
              <a:buNone/>
            </a:pPr>
            <a:r>
              <a:rPr lang="ru-RU" sz="2800" b="1" dirty="0" smtClean="0"/>
              <a:t>Чем </a:t>
            </a:r>
            <a:r>
              <a:rPr lang="ru-RU" sz="2800" b="1" dirty="0"/>
              <a:t>раньше начинается развитие творческих способностей личности, тем больших творческих результатов можно ожидать от нее в будущем. Конструирование – один из видов деятельности человека, направленный на </a:t>
            </a:r>
            <a:r>
              <a:rPr lang="ru-RU" sz="2800" b="1" dirty="0" smtClean="0"/>
              <a:t>созидание.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86210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Для того, чтобы создать новое, необходимо тщательно изучить весь предшествующий </a:t>
            </a:r>
            <a:r>
              <a:rPr lang="ru-RU" sz="3200" b="1" dirty="0">
                <a:latin typeface="+mn-lt"/>
              </a:rPr>
              <a:t>опыт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3533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Никогда </a:t>
            </a:r>
            <a:r>
              <a:rPr lang="ru-RU" sz="2800" dirty="0"/>
              <a:t>не начинайте создавать новое с чистого листа (особенно не делайте этого, разрушив старое) постарайтесь усовершенствовать уже </a:t>
            </a:r>
            <a:r>
              <a:rPr lang="ru-RU" sz="2800" dirty="0" smtClean="0"/>
              <a:t>известное. </a:t>
            </a:r>
            <a:r>
              <a:rPr lang="ru-RU" sz="2800" b="1" dirty="0" smtClean="0"/>
              <a:t>При </a:t>
            </a:r>
            <a:r>
              <a:rPr lang="ru-RU" sz="2800" b="1" dirty="0"/>
              <a:t>создании машин необходимо усвоить следующие три правила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775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435280" cy="6467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>
                <a:latin typeface="+mn-lt"/>
              </a:rPr>
              <a:t>- </a:t>
            </a:r>
            <a:r>
              <a:rPr lang="ru-RU" sz="2800" b="1" dirty="0">
                <a:latin typeface="+mn-lt"/>
              </a:rPr>
              <a:t>машина должна быть безопасной и не причинять вреда окружающей среде;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    - её нужно делать аккуратно и точно в соответствии намеченной задачей;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    - она должна быть красивой и удобной.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b="1" dirty="0">
                <a:latin typeface="+mn-lt"/>
              </a:rPr>
              <a:t>Чтобы выполнить эти правила, потребуются знания из многих областей науки, но мы начнем с самых элементарных сведений и, возможно, кое-что повторим из того, что вам уже известно</a:t>
            </a:r>
            <a:r>
              <a:rPr lang="ru-RU" sz="2800" b="1" dirty="0" smtClean="0">
                <a:latin typeface="+mn-lt"/>
              </a:rPr>
              <a:t> .</a:t>
            </a:r>
            <a:r>
              <a:rPr lang="ru-RU" b="1" dirty="0" smtClean="0">
                <a:latin typeface="+mn-lt"/>
              </a:rPr>
              <a:t/>
            </a:r>
            <a:br>
              <a:rPr lang="ru-RU" b="1" dirty="0" smtClean="0">
                <a:latin typeface="+mn-lt"/>
              </a:rPr>
            </a:br>
            <a:endParaRPr lang="ru-RU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44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772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7772400" cy="5410200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 dirty="0" smtClean="0"/>
              <a:t>Введение</a:t>
            </a:r>
          </a:p>
          <a:p>
            <a:pPr marL="609600" indent="-6096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 b="1" dirty="0" smtClean="0"/>
              <a:t>Чтение основной надписи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Чтение</a:t>
            </a:r>
            <a:r>
              <a:rPr lang="ru-RU" sz="2000" dirty="0" smtClean="0"/>
              <a:t> </a:t>
            </a:r>
            <a:r>
              <a:rPr lang="ru-RU" sz="1800" dirty="0" smtClean="0"/>
              <a:t>названия детали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Чтение шифра детали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Расшифровка  марки материала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Чтение массы детали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Чтение масштаба чертежа</a:t>
            </a:r>
          </a:p>
          <a:p>
            <a:pPr marL="609600" indent="-6096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 b="1" dirty="0" smtClean="0"/>
              <a:t>Чтение чертежа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Перечисление габаритных размеров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Описание формы детали по элементам с указанием их размеров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Указание наиболее точных размеров и способов достижения экономической точности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Пояснение допусков </a:t>
            </a:r>
            <a:r>
              <a:rPr lang="ru-RU" sz="1800" dirty="0" err="1" smtClean="0"/>
              <a:t>формы,расположения</a:t>
            </a:r>
            <a:r>
              <a:rPr lang="ru-RU" sz="1800" dirty="0" smtClean="0"/>
              <a:t> и суммарных допусков, имеющихся на чертеже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Пояснение знаков шероховатости, указанных на отдельных поверхностях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Пояснение параметров шероховатости, помещенных в правом верхнем углу чертежа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Пояснение изображений, имеющихся на чертеже</a:t>
            </a:r>
          </a:p>
          <a:p>
            <a:pPr marL="574675" lvl="1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 smtClean="0"/>
              <a:t>Чтение технических требований</a:t>
            </a:r>
          </a:p>
          <a:p>
            <a:pPr marL="609600" indent="-6096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 b="1" dirty="0" smtClean="0"/>
              <a:t>Список литературы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0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72400" cy="1143000"/>
          </a:xfrm>
        </p:spPr>
        <p:txBody>
          <a:bodyPr/>
          <a:lstStyle/>
          <a:p>
            <a:r>
              <a:rPr lang="ru-RU" sz="4000" smtClean="0"/>
              <a:t>Прочитайте основную надпись: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ru-RU" sz="2400" smtClean="0"/>
              <a:t>Прочитайте название детали</a:t>
            </a:r>
            <a:endParaRPr lang="en-US" sz="2400" smtClean="0"/>
          </a:p>
        </p:txBody>
      </p:sp>
      <p:pic>
        <p:nvPicPr>
          <p:cNvPr id="12292" name="Picture 4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solidFill>
            <a:srgbClr val="6798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991100" y="5589588"/>
            <a:ext cx="4152900" cy="1268412"/>
          </a:xfrm>
          <a:prstGeom prst="rect">
            <a:avLst/>
          </a:prstGeom>
          <a:solidFill>
            <a:srgbClr val="1E11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7092950" y="4508500"/>
            <a:ext cx="485775" cy="758825"/>
          </a:xfrm>
          <a:prstGeom prst="downArrow">
            <a:avLst>
              <a:gd name="adj1" fmla="val 50000"/>
              <a:gd name="adj2" fmla="val 39052"/>
            </a:avLst>
          </a:prstGeom>
          <a:solidFill>
            <a:srgbClr val="F270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443663" y="5949950"/>
            <a:ext cx="1584325" cy="503238"/>
          </a:xfrm>
          <a:prstGeom prst="rect">
            <a:avLst/>
          </a:prstGeom>
          <a:solidFill>
            <a:srgbClr val="D15009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00578E-6 L -0.00295 0.1077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5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 animBg="1"/>
      <p:bldP spid="12293" grpId="1" animBg="1"/>
      <p:bldP spid="12298" grpId="0" animBg="1"/>
      <p:bldP spid="12298" grpId="1" animBg="1"/>
      <p:bldP spid="123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924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Прочитайте основную надпись: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>Прочитайте шифр детали</a:t>
            </a:r>
            <a:endParaRPr lang="en-US" sz="2400"/>
          </a:p>
        </p:txBody>
      </p:sp>
      <p:pic>
        <p:nvPicPr>
          <p:cNvPr id="23565" name="Picture 13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991100" y="5589588"/>
            <a:ext cx="4152900" cy="1268412"/>
          </a:xfrm>
          <a:prstGeom prst="rect">
            <a:avLst/>
          </a:prstGeom>
          <a:solidFill>
            <a:srgbClr val="1E11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092950" y="4149725"/>
            <a:ext cx="485775" cy="758825"/>
          </a:xfrm>
          <a:prstGeom prst="downArrow">
            <a:avLst>
              <a:gd name="adj1" fmla="val 50000"/>
              <a:gd name="adj2" fmla="val 39052"/>
            </a:avLst>
          </a:prstGeom>
          <a:solidFill>
            <a:srgbClr val="F270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443663" y="5589588"/>
            <a:ext cx="2700337" cy="360362"/>
          </a:xfrm>
          <a:prstGeom prst="rect">
            <a:avLst/>
          </a:prstGeom>
          <a:solidFill>
            <a:srgbClr val="C04B16">
              <a:alpha val="6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7" name="Picture 13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00578E-6 L -0.00295 0.1077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5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66" grpId="0" animBg="1"/>
      <p:bldP spid="23568" grpId="0" animBg="1"/>
      <p:bldP spid="23568" grpId="1" animBg="1"/>
      <p:bldP spid="235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Прочитайте основную надпись:</a:t>
            </a:r>
            <a:br>
              <a:rPr lang="ru-RU" sz="4000"/>
            </a:br>
            <a:r>
              <a:rPr lang="ru-RU" sz="2400"/>
              <a:t>Расшифруйте марку материала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83" name="Picture 7" descr="чертеж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991100" y="5589588"/>
            <a:ext cx="4152900" cy="1193800"/>
          </a:xfrm>
          <a:prstGeom prst="rect">
            <a:avLst/>
          </a:prstGeom>
          <a:solidFill>
            <a:srgbClr val="1E11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7092950" y="4902200"/>
            <a:ext cx="485775" cy="758825"/>
          </a:xfrm>
          <a:prstGeom prst="downArrow">
            <a:avLst>
              <a:gd name="adj1" fmla="val 50000"/>
              <a:gd name="adj2" fmla="val 39052"/>
            </a:avLst>
          </a:prstGeom>
          <a:solidFill>
            <a:srgbClr val="F270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443663" y="6524625"/>
            <a:ext cx="1584325" cy="333375"/>
          </a:xfrm>
          <a:prstGeom prst="rect">
            <a:avLst/>
          </a:prstGeom>
          <a:solidFill>
            <a:srgbClr val="D15009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3422 L 0.00486 0.1313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85" grpId="0" animBg="1"/>
      <p:bldP spid="24585" grpId="1" animBg="1"/>
      <p:bldP spid="24587" grpId="0" animBg="1"/>
    </p:bldLst>
  </p:timing>
</p:sld>
</file>

<file path=ppt/theme/theme1.xml><?xml version="1.0" encoding="utf-8"?>
<a:theme xmlns:a="http://schemas.openxmlformats.org/drawingml/2006/main" name="ПРЕЗЕНТАЦИЯ Чтение чертежа детали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Чтение чертежа детали</Template>
  <TotalTime>106</TotalTime>
  <Words>271</Words>
  <Application>Microsoft Office PowerPoint</Application>
  <PresentationFormat>Экран (4:3)</PresentationFormat>
  <Paragraphs>47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Franklin Gothic Book</vt:lpstr>
      <vt:lpstr>Times New Roman</vt:lpstr>
      <vt:lpstr>Wingdings</vt:lpstr>
      <vt:lpstr>Wingdings 2</vt:lpstr>
      <vt:lpstr>ПРЕЗЕНТАЦИЯ Чтение чертежа детали</vt:lpstr>
      <vt:lpstr>Чтение чертежа детали   </vt:lpstr>
      <vt:lpstr>«Чертеж - язык техники»  Крылатое выражение профессионалов</vt:lpstr>
      <vt:lpstr>Введение</vt:lpstr>
      <vt:lpstr>Для того, чтобы создать новое, необходимо тщательно изучить весь предшествующий опыт</vt:lpstr>
      <vt:lpstr>- машина должна быть безопасной и не причинять вреда окружающей среде;     - её нужно делать аккуратно и точно в соответствии намеченной задачей;     - она должна быть красивой и удобной. Чтобы выполнить эти правила, потребуются знания из многих областей науки, но мы начнем с самых элементарных сведений и, возможно, кое-что повторим из того, что вам уже известно . </vt:lpstr>
      <vt:lpstr>Содержание</vt:lpstr>
      <vt:lpstr>Прочитайте основную надпись: Прочитайте название детали</vt:lpstr>
      <vt:lpstr>Прочитайте основную надпись: Прочитайте шифр детали</vt:lpstr>
      <vt:lpstr>Прочитайте основную надпись: Расшифруйте марку материала</vt:lpstr>
      <vt:lpstr>Прочитайте основную надпись: Укажите массу детали</vt:lpstr>
      <vt:lpstr>Прочитайте основную надпись: Прочитайте масштаб</vt:lpstr>
      <vt:lpstr>Поясните изображения, имеющиеся на чертеже</vt:lpstr>
      <vt:lpstr>Презентация PowerPoint</vt:lpstr>
      <vt:lpstr>Опишите форму детали по элементам с указанием их размеров </vt:lpstr>
      <vt:lpstr>Укажите наиболее точные размеры и способы достижения точности</vt:lpstr>
      <vt:lpstr>Поясните допуски формы,расположения и суммарные допуски,имеющиеся на чертеже</vt:lpstr>
      <vt:lpstr>Поясните знаки шероховатости, указанные на отдельных поверхностях</vt:lpstr>
      <vt:lpstr>Поясните параметр шероховатости,помещенный в правом верхнем углу чертежа</vt:lpstr>
      <vt:lpstr>Прочитайте технические требования</vt:lpstr>
      <vt:lpstr>Список литературы</vt:lpstr>
      <vt:lpstr>Благодарю за внимание 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чертежа детали   преподаватель  Верченко Галина Андреевна       Чернянка 2015</dc:title>
  <dc:creator>Труфанова Валентина Николаевна</dc:creator>
  <cp:lastModifiedBy>VALE123</cp:lastModifiedBy>
  <cp:revision>10</cp:revision>
  <dcterms:created xsi:type="dcterms:W3CDTF">2015-09-16T19:43:22Z</dcterms:created>
  <dcterms:modified xsi:type="dcterms:W3CDTF">2018-10-08T11:36:20Z</dcterms:modified>
</cp:coreProperties>
</file>